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5" r:id="rId16"/>
    <p:sldId id="274" r:id="rId17"/>
  </p:sldIdLst>
  <p:sldSz cx="9144000" cy="6858000" type="screen4x3"/>
  <p:notesSz cx="7099300" cy="10234613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Lucida Sans Unicode" pitchFamily="34" charset="0"/>
      <p:regular r:id="rId28"/>
    </p:embeddedFont>
    <p:embeddedFont>
      <p:font typeface="Franklin Gothic Heavy" pitchFamily="34" charset="0"/>
      <p:regular r:id="rId29"/>
      <p:italic r:id="rId30"/>
    </p:embeddedFont>
  </p:embeddedFont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C4C4C4"/>
    <a:srgbClr val="CCEC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4718" autoAdjust="0"/>
  </p:normalViewPr>
  <p:slideViewPr>
    <p:cSldViewPr>
      <p:cViewPr>
        <p:scale>
          <a:sx n="70" d="100"/>
          <a:sy n="70" d="100"/>
        </p:scale>
        <p:origin x="-157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48729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48729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defTabSz="48729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defTabSz="48729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E48B543E-ACE6-4984-B9B9-35A24F30E4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607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4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0267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5338"/>
          </a:xfrm>
          <a:noFill/>
          <a:ln/>
        </p:spPr>
        <p:txBody>
          <a:bodyPr wrap="none" lIns="99034" tIns="49517" rIns="99034" bIns="4951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mentári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3" y="214290"/>
            <a:ext cx="7072362" cy="500066"/>
          </a:xfr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defRPr lang="pt-BR" sz="4800" kern="1200" cap="small" spc="-250" baseline="0" dirty="0" smtClean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bg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20000" endPos="600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0"/>
          </p:nvPr>
        </p:nvSpPr>
        <p:spPr>
          <a:xfrm>
            <a:off x="214282" y="857233"/>
            <a:ext cx="7072362" cy="1000132"/>
          </a:xfrm>
        </p:spPr>
        <p:txBody>
          <a:bodyPr/>
          <a:lstStyle>
            <a:lvl1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ma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Fundo apresentação geral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3" y="214290"/>
            <a:ext cx="7072362" cy="500066"/>
          </a:xfr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defRPr lang="pt-BR" sz="4800" kern="1200" cap="small" spc="-250" baseline="0" dirty="0" smtClean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bg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20000" endPos="600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7072362" cy="5286411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st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Fundo apresentação geral2 cop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3" y="214290"/>
            <a:ext cx="7072362" cy="500066"/>
          </a:xfr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defRPr lang="pt-BR" sz="4800" kern="1200" cap="small" spc="-250" baseline="0" dirty="0" smtClean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bg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20000" endPos="600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9"/>
            <a:ext cx="7072362" cy="4143404"/>
          </a:xfrm>
        </p:spPr>
        <p:txBody>
          <a:bodyPr/>
          <a:lstStyle>
            <a:lvl1pPr marL="0" indent="365125" algn="just">
              <a:defRPr sz="2400">
                <a:solidFill>
                  <a:schemeClr val="bg1"/>
                </a:solidFill>
                <a:latin typeface="Calibri" pitchFamily="34" charset="0"/>
              </a:defRPr>
            </a:lvl1pPr>
            <a:lvl2pPr marL="0" indent="365125" algn="just"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0" indent="365125" algn="just">
              <a:defRPr sz="1800">
                <a:solidFill>
                  <a:schemeClr val="bg1"/>
                </a:solidFill>
                <a:latin typeface="Calibri" pitchFamily="34" charset="0"/>
              </a:defRPr>
            </a:lvl3pPr>
            <a:lvl4pPr marL="0" indent="365125" algn="just">
              <a:defRPr sz="1600">
                <a:solidFill>
                  <a:schemeClr val="bg1"/>
                </a:solidFill>
                <a:latin typeface="Calibri" pitchFamily="34" charset="0"/>
              </a:defRPr>
            </a:lvl4pPr>
            <a:lvl5pPr marL="0" indent="365125" algn="just">
              <a:defRPr sz="1600"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Fundo apresentação geral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214313"/>
            <a:ext cx="7072312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6350">
              <a:bevelT w="12700" h="38100" prst="angle"/>
            </a:sp3d>
          </a:bodyPr>
          <a:lstStyle/>
          <a:p>
            <a:pPr lvl="0"/>
            <a:r>
              <a:rPr lang="en-GB" dirty="0" smtClean="0"/>
              <a:t>História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2143125"/>
            <a:ext cx="7072312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77" r:id="rId3"/>
    <p:sldLayoutId id="2147483678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lang="en-GB" sz="4800" kern="1200" cap="small" spc="-250" dirty="0">
          <a:ln w="3175">
            <a:solidFill>
              <a:schemeClr val="bg1"/>
            </a:solidFill>
          </a:ln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20000" endPos="60000" dir="5400000" sy="-100000" algn="bl" rotWithShape="0"/>
          </a:effectLst>
          <a:latin typeface="Franklin Gothic Heavy" pitchFamily="34" charset="0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chemeClr val="tx1"/>
          </a:solidFill>
          <a:latin typeface="Swis721 BlkEx BT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chemeClr val="tx1"/>
          </a:solidFill>
          <a:latin typeface="Swis721 BlkEx BT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chemeClr val="tx1"/>
          </a:solidFill>
          <a:latin typeface="Swis721 BlkEx BT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chemeClr val="tx1"/>
          </a:solidFill>
          <a:latin typeface="Swis721 BlkEx BT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cs typeface="Lucida Sans Unicode" pitchFamily="34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cs typeface="Lucida Sans Unicode" pitchFamily="34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cs typeface="Lucida Sans Unicode" pitchFamily="34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cs typeface="Lucida Sans Unicode" pitchFamily="34" charset="0"/>
        </a:defRPr>
      </a:lvl9pPr>
    </p:titleStyle>
    <p:bodyStyle>
      <a:lvl1pPr indent="365125" algn="just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indent="365125" algn="just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Calibri" pitchFamily="34" charset="0"/>
          <a:cs typeface="+mn-cs"/>
        </a:defRPr>
      </a:lvl2pPr>
      <a:lvl3pPr indent="365125" algn="just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Calibri" pitchFamily="34" charset="0"/>
          <a:cs typeface="+mn-cs"/>
        </a:defRPr>
      </a:lvl3pPr>
      <a:lvl4pPr indent="365125" algn="just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Calibri" pitchFamily="34" charset="0"/>
          <a:cs typeface="+mn-cs"/>
        </a:defRPr>
      </a:lvl4pPr>
      <a:lvl5pPr indent="365125" algn="just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Calibri" pitchFamily="34" charset="0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Peças</a:t>
            </a:r>
          </a:p>
        </p:txBody>
      </p:sp>
      <p:sp>
        <p:nvSpPr>
          <p:cNvPr id="15364" name="Espaço Reservado para Conteúdo 4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smtClean="0"/>
              <a:t>Além de fabricar Grupos Geradores, a Heimer também é distribuidora das principais marcas de peças e ferramentas originais e de qualidade do mercado, reconhecidas nacionalmente e internacionalmente.</a:t>
            </a:r>
          </a:p>
        </p:txBody>
      </p:sp>
      <p:pic>
        <p:nvPicPr>
          <p:cNvPr id="15367" name="Imagem 8" descr="foto_loja_pec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824413"/>
            <a:ext cx="21066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Imagem 9" descr="foto_loja_pecas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9225" y="4824413"/>
            <a:ext cx="20970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Imagem 10" descr="foto_loja_pecas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818063"/>
            <a:ext cx="21066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CaixaDeTexto 11"/>
          <p:cNvSpPr txBox="1">
            <a:spLocks noChangeArrowheads="1"/>
          </p:cNvSpPr>
          <p:nvPr/>
        </p:nvSpPr>
        <p:spPr bwMode="auto">
          <a:xfrm>
            <a:off x="198438" y="6381750"/>
            <a:ext cx="30718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800">
                <a:solidFill>
                  <a:schemeClr val="tx1"/>
                </a:solidFill>
                <a:latin typeface="Calibri" pitchFamily="34" charset="0"/>
              </a:rPr>
              <a:t>Loja de peças em Paulista - PE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2060848"/>
            <a:ext cx="75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/>
                </a:solidFill>
                <a:latin typeface="Arial Narrow" pitchFamily="34" charset="0"/>
              </a:rPr>
              <a:t>Peças</a:t>
            </a:r>
            <a:endParaRPr lang="pt-BR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29219" y="2292275"/>
            <a:ext cx="3209465" cy="99270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9096"/>
          <a:stretch/>
        </p:blipFill>
        <p:spPr>
          <a:xfrm>
            <a:off x="4246741" y="2292275"/>
            <a:ext cx="2917547" cy="99270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79512" y="3140968"/>
            <a:ext cx="1261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/>
                </a:solidFill>
                <a:latin typeface="Arial Narrow" pitchFamily="34" charset="0"/>
              </a:rPr>
              <a:t>Ferramentas</a:t>
            </a:r>
            <a:endParaRPr lang="pt-BR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2227"/>
            <a:ext cx="6257495" cy="137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 l="4688" t="25000" r="20313" b="4166"/>
          <a:stretch>
            <a:fillRect/>
          </a:stretch>
        </p:blipFill>
        <p:spPr bwMode="auto">
          <a:xfrm>
            <a:off x="250825" y="2144713"/>
            <a:ext cx="6151563" cy="435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925" y="2624138"/>
            <a:ext cx="214313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13" y="2617788"/>
            <a:ext cx="266700" cy="29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3313" y="4343400"/>
            <a:ext cx="588962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038" y="6254750"/>
            <a:ext cx="3460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808038" y="6407150"/>
            <a:ext cx="1433512" cy="23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3100" rIns="90000" bIns="46800"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8000"/>
                </a:solidFill>
              </a:rPr>
              <a:t>Hospital Real Portugês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Clientes</a:t>
            </a:r>
          </a:p>
        </p:txBody>
      </p:sp>
      <p:sp>
        <p:nvSpPr>
          <p:cNvPr id="16393" name="Espaço Reservado para Conteúdo 9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dirty="0" smtClean="0"/>
              <a:t>Nesses 71 anos de história, a Heimer desenvolveu parcerias sólidas. Conheça alguns de nossos clientes.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 l="5469" t="25000" r="21094" b="11458"/>
          <a:stretch>
            <a:fillRect/>
          </a:stretch>
        </p:blipFill>
        <p:spPr bwMode="auto">
          <a:xfrm>
            <a:off x="214313" y="2143125"/>
            <a:ext cx="6715125" cy="435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941902"/>
            <a:ext cx="587375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Clientes</a:t>
            </a:r>
          </a:p>
        </p:txBody>
      </p:sp>
      <p:sp>
        <p:nvSpPr>
          <p:cNvPr id="17413" name="Espaço Reservado para Conteúdo 5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dirty="0" smtClean="0"/>
              <a:t>Nesses 71 anos de história, a Heimer desenvolveu parcerias sólidas. Conheça alguns de nossos clientes.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8" y="2492896"/>
            <a:ext cx="1239910" cy="49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 l="3125" t="23958" r="22656" b="2083"/>
          <a:stretch>
            <a:fillRect/>
          </a:stretch>
        </p:blipFill>
        <p:spPr bwMode="auto">
          <a:xfrm>
            <a:off x="285750" y="1500188"/>
            <a:ext cx="6786563" cy="507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Clientes</a:t>
            </a:r>
          </a:p>
        </p:txBody>
      </p:sp>
      <p:sp>
        <p:nvSpPr>
          <p:cNvPr id="18436" name="Espaço Reservado para Conteúdo 4"/>
          <p:cNvSpPr>
            <a:spLocks noGrp="1"/>
          </p:cNvSpPr>
          <p:nvPr>
            <p:ph idx="1"/>
          </p:nvPr>
        </p:nvSpPr>
        <p:spPr>
          <a:xfrm>
            <a:off x="214313" y="825500"/>
            <a:ext cx="7072312" cy="357188"/>
          </a:xfrm>
        </p:spPr>
        <p:txBody>
          <a:bodyPr/>
          <a:lstStyle/>
          <a:p>
            <a:pPr>
              <a:lnSpc>
                <a:spcPts val="17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pt-BR" sz="1600" b="1" smtClean="0">
                <a:solidFill>
                  <a:schemeClr val="bg1"/>
                </a:solidFill>
              </a:rPr>
              <a:t>Algumas obras, como hotéis, hospitais, prédios, indústrias, academias,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Filiais</a:t>
            </a:r>
          </a:p>
        </p:txBody>
      </p:sp>
      <p:pic>
        <p:nvPicPr>
          <p:cNvPr id="7" name="Espaço Reservado para Conteúdo 6" descr="São Paul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1769" y="4327053"/>
            <a:ext cx="3000396" cy="2270299"/>
          </a:xfrm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655948" lon="860523" rev="21461943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60" name="Espaço Reservado para Conteúdo 5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dirty="0" smtClean="0"/>
              <a:t>A empresa possui uma abrangência a nível nacional, com filiais e escritórios em todas as regiões do Brasil, equipados para atender com eficiência e qualidade.</a:t>
            </a:r>
          </a:p>
        </p:txBody>
      </p:sp>
      <p:pic>
        <p:nvPicPr>
          <p:cNvPr id="8" name="Imagem 7" descr="Reci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844824"/>
            <a:ext cx="2968667" cy="22462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20765854" lon="20984077" rev="45410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m 9" descr="salvad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62" y="4221088"/>
            <a:ext cx="3154582" cy="2386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655944" lon="20739475" rev="138033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m 8" descr="rio de janei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499" y="1844824"/>
            <a:ext cx="2968666" cy="22462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21101372" lon="958952" rev="21150683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m 10" descr="fortalez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740" y="3181296"/>
            <a:ext cx="2448008" cy="18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 Rede de Atendimento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5" y="764704"/>
            <a:ext cx="5887727" cy="59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5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Endereço</a:t>
            </a:r>
          </a:p>
        </p:txBody>
      </p:sp>
      <p:sp>
        <p:nvSpPr>
          <p:cNvPr id="6" name="Botão de ação: Início 5">
            <a:hlinkClick r:id="" action="ppaction://hlinkshowjump?jump=firstslide" highlightClick="1"/>
          </p:cNvPr>
          <p:cNvSpPr/>
          <p:nvPr/>
        </p:nvSpPr>
        <p:spPr bwMode="auto">
          <a:xfrm>
            <a:off x="6858016" y="6357958"/>
            <a:ext cx="357190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697375"/>
            <a:ext cx="7072312" cy="46062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dirty="0"/>
              <a:t>A Empresa</a:t>
            </a:r>
          </a:p>
        </p:txBody>
      </p:sp>
      <p:sp>
        <p:nvSpPr>
          <p:cNvPr id="5123" name="Espaço Reservado para Conteúdo 5"/>
          <p:cNvSpPr>
            <a:spLocks noGrp="1"/>
          </p:cNvSpPr>
          <p:nvPr>
            <p:ph idx="1"/>
          </p:nvPr>
        </p:nvSpPr>
        <p:spPr>
          <a:xfrm>
            <a:off x="214313" y="1000125"/>
            <a:ext cx="7072312" cy="41433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sz="1800" dirty="0" smtClean="0"/>
              <a:t>Desde sua fundação em 1940, a </a:t>
            </a:r>
            <a:r>
              <a:rPr lang="pt-BR" sz="1800" dirty="0" err="1" smtClean="0"/>
              <a:t>Heimer</a:t>
            </a:r>
            <a:r>
              <a:rPr lang="pt-BR" sz="1800" dirty="0" smtClean="0"/>
              <a:t> tem se dedicado com sucesso à fabricação de Grupos Geradores de Energia, Grupos de Solda, Quadros de Comando, </a:t>
            </a:r>
            <a:r>
              <a:rPr lang="pt-BR" sz="1800" dirty="0" err="1" smtClean="0"/>
              <a:t>Motobombas</a:t>
            </a:r>
            <a:r>
              <a:rPr lang="pt-BR" sz="1800" dirty="0" smtClean="0"/>
              <a:t>, Motores e Alternadores.</a:t>
            </a:r>
          </a:p>
          <a:p>
            <a:pPr>
              <a:buFont typeface="Times New Roman" pitchFamily="18" charset="0"/>
              <a:buNone/>
            </a:pPr>
            <a:r>
              <a:rPr lang="pt-BR" sz="1800" dirty="0" smtClean="0"/>
              <a:t>Instalada num parque industrial em Pernambuco, com filiais e representantes em todo o território brasileiro, a empresa coloca-se entre os maiores fabricantes de Grupos Geradores a nível mundial.</a:t>
            </a:r>
          </a:p>
          <a:p>
            <a:pPr>
              <a:buFont typeface="Times New Roman" pitchFamily="18" charset="0"/>
              <a:buNone/>
            </a:pPr>
            <a:r>
              <a:rPr lang="pt-BR" sz="1800" dirty="0" smtClean="0"/>
              <a:t>Sendo a primeira, em sua área de atuação, a conquistar a Certificação ISO, a </a:t>
            </a:r>
            <a:r>
              <a:rPr lang="pt-BR" sz="1800" dirty="0" err="1" smtClean="0"/>
              <a:t>Heimer</a:t>
            </a:r>
            <a:r>
              <a:rPr lang="pt-BR" sz="1800" dirty="0" smtClean="0"/>
              <a:t> está sempre preocupada com a escolha minuciosa dos componentes utilizados em seus equipamentos.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História</a:t>
            </a:r>
          </a:p>
        </p:txBody>
      </p:sp>
      <p:sp>
        <p:nvSpPr>
          <p:cNvPr id="6147" name="Espaço Reservado para Conteúdo 7"/>
          <p:cNvSpPr>
            <a:spLocks noGrp="1"/>
          </p:cNvSpPr>
          <p:nvPr>
            <p:ph idx="1"/>
          </p:nvPr>
        </p:nvSpPr>
        <p:spPr>
          <a:xfrm>
            <a:off x="3000375" y="1357313"/>
            <a:ext cx="4286250" cy="41433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sz="1600" dirty="0" smtClean="0"/>
              <a:t>A Leon </a:t>
            </a:r>
            <a:r>
              <a:rPr lang="pt-BR" sz="1600" dirty="0" err="1" smtClean="0"/>
              <a:t>Heimer</a:t>
            </a:r>
            <a:r>
              <a:rPr lang="pt-BR" sz="1600" dirty="0" smtClean="0"/>
              <a:t> S/A iniciou suas atividades em junho de 1940. No início, dedicava-se à fabricação de diversos equipamentos e a partir de 1948, começa a retificar motores com a aquisição da primeira máquina de retificar virabrequins. Em 1960, torna-se revenda da </a:t>
            </a:r>
            <a:r>
              <a:rPr lang="pt-BR" sz="1600" dirty="0" err="1" smtClean="0"/>
              <a:t>Perkins</a:t>
            </a:r>
            <a:r>
              <a:rPr lang="pt-BR" sz="1600" dirty="0" smtClean="0"/>
              <a:t> e tem início o setor de motores veiculares, marítimos, estacionários, de grupos geradores, quadros de comando e grupos de solda.</a:t>
            </a:r>
          </a:p>
          <a:p>
            <a:pPr>
              <a:buFont typeface="Times New Roman" pitchFamily="18" charset="0"/>
              <a:buNone/>
            </a:pPr>
            <a:r>
              <a:rPr lang="pt-BR" sz="1600" dirty="0" smtClean="0"/>
              <a:t>Com o crescimento das atividades fez-se necessário a mudança da empresa que, em 1974, ainda estava instalada na Estrada dos Remédios (em Recife) com uma área construída de apenas 6200m², passando assim a centralizar suas atividades em meados de 1988, no distrito industrial de Abreu e Lima com uma área construída de 35000 </a:t>
            </a:r>
            <a:r>
              <a:rPr lang="pt-BR" sz="1600" dirty="0" err="1" smtClean="0"/>
              <a:t>m²</a:t>
            </a:r>
            <a:r>
              <a:rPr lang="pt-BR" sz="1600" dirty="0" smtClean="0"/>
              <a:t> e área total de 75000 </a:t>
            </a:r>
            <a:r>
              <a:rPr lang="pt-BR" sz="1600" dirty="0" err="1" smtClean="0"/>
              <a:t>m²</a:t>
            </a:r>
            <a:r>
              <a:rPr lang="pt-BR" sz="1600" dirty="0" smtClean="0"/>
              <a:t>.</a:t>
            </a:r>
          </a:p>
        </p:txBody>
      </p:sp>
      <p:pic>
        <p:nvPicPr>
          <p:cNvPr id="6148" name="Imagem 5" descr="Foto Fábrica Abreu 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26352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magem 6" descr="Foto_fabrica_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572125"/>
            <a:ext cx="152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m 8" descr="Foto_fabrica_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5572125"/>
            <a:ext cx="152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magem 9" descr="Foto_fabrica_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5572125"/>
            <a:ext cx="152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CaixaDeTexto 10"/>
          <p:cNvSpPr txBox="1">
            <a:spLocks noChangeArrowheads="1"/>
          </p:cNvSpPr>
          <p:nvPr/>
        </p:nvSpPr>
        <p:spPr bwMode="auto">
          <a:xfrm>
            <a:off x="128588" y="3200400"/>
            <a:ext cx="20716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>
                <a:solidFill>
                  <a:schemeClr val="tx1"/>
                </a:solidFill>
                <a:latin typeface="Calibri" pitchFamily="34" charset="0"/>
              </a:rPr>
              <a:t>Fábrica de Abreu e Lima - 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História</a:t>
            </a:r>
          </a:p>
        </p:txBody>
      </p:sp>
      <p:sp>
        <p:nvSpPr>
          <p:cNvPr id="7171" name="Espaço Reservado para Conteúdo 3"/>
          <p:cNvSpPr>
            <a:spLocks noGrp="1"/>
          </p:cNvSpPr>
          <p:nvPr>
            <p:ph idx="1"/>
          </p:nvPr>
        </p:nvSpPr>
        <p:spPr>
          <a:xfrm>
            <a:off x="2643188" y="1357313"/>
            <a:ext cx="4643437" cy="3929062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sz="1600" dirty="0" smtClean="0"/>
              <a:t>A empresa começa a exportar seus produtos, principalmente Grupos Geradores de Energia para países da América do Sul. Com o arrendamento da fábrica de geradores “Irmãos Negrini” a </a:t>
            </a:r>
            <a:r>
              <a:rPr lang="pt-BR" sz="1600" dirty="0" err="1" smtClean="0"/>
              <a:t>Heimer</a:t>
            </a:r>
            <a:r>
              <a:rPr lang="pt-BR" sz="1600" dirty="0" smtClean="0"/>
              <a:t> passa a produzir seus alternadores, aumentando sua capacidade produtiva e amplia suas instalações com uma nova indústria, em Paulista – PE, com área total de 85000m².</a:t>
            </a:r>
          </a:p>
          <a:p>
            <a:pPr>
              <a:buFont typeface="Times New Roman" pitchFamily="18" charset="0"/>
              <a:buNone/>
            </a:pPr>
            <a:r>
              <a:rPr lang="pt-BR" sz="1600" dirty="0" smtClean="0"/>
              <a:t>Hoje a Heimer conta com filiais e representantes nas principais capitais do país, abrangendo e dando cobertura comercial, técnica e de pós-vendas em todo o território nacional. Toda essa estrutura, faz a Leon </a:t>
            </a:r>
            <a:r>
              <a:rPr lang="pt-BR" sz="1600" dirty="0" err="1" smtClean="0"/>
              <a:t>Heimer</a:t>
            </a:r>
            <a:r>
              <a:rPr lang="pt-BR" sz="1600" dirty="0" smtClean="0"/>
              <a:t> S/A ser reconhecida como uma das maiores fabricantes de grupos geradores a nível mundial.</a:t>
            </a:r>
          </a:p>
        </p:txBody>
      </p:sp>
      <p:pic>
        <p:nvPicPr>
          <p:cNvPr id="7172" name="Imagem 4" descr="Foto_fabrica_paulista_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286375"/>
            <a:ext cx="2079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m 5" descr="Foto_fabrica_paulista_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85900"/>
            <a:ext cx="210661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m 6" descr="Foto_fabrica_paulista_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3" y="3071813"/>
            <a:ext cx="2116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m 7" descr="Foto_fabrica_paulista_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8125" y="5286375"/>
            <a:ext cx="2079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Imagem 8" descr="Foto_fabrica_paulista_0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5286375"/>
            <a:ext cx="2079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CaixaDeTexto 9"/>
          <p:cNvSpPr txBox="1">
            <a:spLocks noChangeArrowheads="1"/>
          </p:cNvSpPr>
          <p:nvPr/>
        </p:nvSpPr>
        <p:spPr bwMode="auto">
          <a:xfrm>
            <a:off x="173038" y="4486275"/>
            <a:ext cx="20716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>
                <a:solidFill>
                  <a:schemeClr val="tx1"/>
                </a:solidFill>
                <a:latin typeface="Calibri" pitchFamily="34" charset="0"/>
              </a:rPr>
              <a:t>Fábrica de Paulista - 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sz="4400"/>
              <a:t>Grupos Geradores</a:t>
            </a:r>
          </a:p>
        </p:txBody>
      </p:sp>
      <p:sp>
        <p:nvSpPr>
          <p:cNvPr id="8195" name="Espaço Reservado para Conteúdo 5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smtClean="0"/>
              <a:t>Todas as linhas de geradores Heimer proporcionam baixo nível de ruído e emissão de gases e o usuário ainda pode optar por equipamentos movidos a diesel ou gás natural. Os motores funcionam em operação stand-by, contínua ou base load, assim como em paralelo com a Rede elétrica.</a:t>
            </a:r>
          </a:p>
        </p:txBody>
      </p:sp>
      <p:pic>
        <p:nvPicPr>
          <p:cNvPr id="8196" name="Imagem 6" descr="foto_grupos_geradores.jpg"/>
          <p:cNvPicPr>
            <a:picLocks noChangeAspect="1"/>
          </p:cNvPicPr>
          <p:nvPr/>
        </p:nvPicPr>
        <p:blipFill>
          <a:blip r:embed="rId3"/>
          <a:srcRect b="52810"/>
          <a:stretch>
            <a:fillRect/>
          </a:stretch>
        </p:blipFill>
        <p:spPr bwMode="auto">
          <a:xfrm>
            <a:off x="190500" y="2500313"/>
            <a:ext cx="7113588" cy="25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5" descr="foto_gerador_g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463" y="3214688"/>
            <a:ext cx="3622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m 6" descr="Logo_Heimer_Silent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6143625"/>
            <a:ext cx="7143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m 7" descr="Logo DOOSAN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0775" y="6170613"/>
            <a:ext cx="7683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sz="4000"/>
              <a:t>Grupo Gerador a Gás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sz="1600" dirty="0" smtClean="0"/>
              <a:t>Os Geradores à Gás Natural </a:t>
            </a:r>
            <a:r>
              <a:rPr lang="pt-BR" sz="1600" dirty="0" err="1" smtClean="0"/>
              <a:t>Heimer</a:t>
            </a:r>
            <a:r>
              <a:rPr lang="pt-BR" sz="1600" dirty="0" smtClean="0"/>
              <a:t>, com motores GM e </a:t>
            </a:r>
            <a:r>
              <a:rPr lang="pt-BR" sz="1600" dirty="0" err="1" smtClean="0"/>
              <a:t>Doosan</a:t>
            </a:r>
            <a:r>
              <a:rPr lang="pt-BR" sz="1600" dirty="0" smtClean="0"/>
              <a:t>, são projetados para diminuir tais custos, utilizando os mais avançados sistemas de combustão em conjunto com controles de ignição e anti-detonação, asseguram uma combustão otimizada e garantem excelente performance, além do baixo nível de ruído, detalhe de grande importância para os usuários deste excelente produto.</a:t>
            </a:r>
          </a:p>
          <a:p>
            <a:pPr>
              <a:buFont typeface="Times New Roman" pitchFamily="18" charset="0"/>
              <a:buNone/>
            </a:pPr>
            <a:r>
              <a:rPr lang="pt-BR" sz="1400" b="1" dirty="0" smtClean="0"/>
              <a:t>Características / Benefícios: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Substituem os grupos a óleo diesel;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Baixa emissão de poluentes;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Baixo níveis de ruído;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Baixo custo de energia;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Tecnologia moderna;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Fácil operação e manutenção;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Dispensa armazenamento de combustível;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Menor espaço físico para instalação;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Funcionamento com Gás Natural ou GLP;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200" dirty="0" smtClean="0"/>
              <a:t>Abastecimento automático.</a:t>
            </a:r>
          </a:p>
        </p:txBody>
      </p:sp>
      <p:sp>
        <p:nvSpPr>
          <p:cNvPr id="9223" name="Espaço Reservado para Conteúdo 4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smtClean="0"/>
              <a:t>Os Grupos Geradores a gás substituem os grupos a óleo diesel, além disso, o gás natural não polui o ambiente e apresenta baixo nível de ruído.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Motores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dirty="0" smtClean="0"/>
              <a:t>A Heimer preocupa-se com a escolha dos componentes utilizados em seus equipamentos. Os motores diesel são de marcas reconhecidas, como: FIAT Power </a:t>
            </a:r>
            <a:r>
              <a:rPr lang="pt-BR" dirty="0" err="1" smtClean="0"/>
              <a:t>Train</a:t>
            </a:r>
            <a:r>
              <a:rPr lang="pt-BR" dirty="0" smtClean="0"/>
              <a:t>, </a:t>
            </a:r>
            <a:r>
              <a:rPr lang="pt-BR" dirty="0" err="1" smtClean="0"/>
              <a:t>Perkins</a:t>
            </a:r>
            <a:r>
              <a:rPr lang="pt-BR" dirty="0" smtClean="0"/>
              <a:t>, </a:t>
            </a:r>
            <a:r>
              <a:rPr lang="pt-BR" dirty="0" err="1" smtClean="0"/>
              <a:t>Doosan</a:t>
            </a:r>
            <a:r>
              <a:rPr lang="pt-BR" dirty="0" smtClean="0"/>
              <a:t>, MWM </a:t>
            </a:r>
            <a:r>
              <a:rPr lang="pt-BR" dirty="0" err="1" smtClean="0"/>
              <a:t>International</a:t>
            </a:r>
            <a:r>
              <a:rPr lang="pt-BR" dirty="0" smtClean="0"/>
              <a:t>, entre outros.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7" y="3444955"/>
            <a:ext cx="1422632" cy="6181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37" y="3370503"/>
            <a:ext cx="1626232" cy="7065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46" y="2060848"/>
            <a:ext cx="1577500" cy="13408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48" y="2132856"/>
            <a:ext cx="1767034" cy="13413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093296"/>
            <a:ext cx="601264" cy="6012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7" y="4296864"/>
            <a:ext cx="1908775" cy="16051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28" y="5941996"/>
            <a:ext cx="1674091" cy="7273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17" y="4240710"/>
            <a:ext cx="1735250" cy="16958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 descr="foto_fabrica_alternado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5380038"/>
            <a:ext cx="160496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Imagem 3" descr="foto_alternad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503613"/>
            <a:ext cx="19288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m 4" descr="foto_fabrica_alterador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5380038"/>
            <a:ext cx="16049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/>
              <a:t>Alternadores</a:t>
            </a:r>
          </a:p>
        </p:txBody>
      </p:sp>
      <p:sp>
        <p:nvSpPr>
          <p:cNvPr id="11270" name="Espaço Reservado para Conteúdo 7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dirty="0" smtClean="0"/>
              <a:t>Visando o aumento da demanda interna e exportações, a empresa investiu em tecnologia modernizando a fabricação de sua linha de alternadores e elevando seu padrão de qualidade.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sz="1200" dirty="0" smtClean="0"/>
              <a:t>A série de geradores chamada ATED, é resultado de longa experiência e pesquisa no setor para não perder o passo do desenvolvimento tecnológico em uma era onde a tecnologia é a chave do sucesso. Do ponto de vista mecânico, as formas das tampas permitem uma maior ventilação e facilitam o acoplamento ao motor </a:t>
            </a:r>
            <a:r>
              <a:rPr lang="pt-BR" sz="1200" dirty="0" err="1" smtClean="0"/>
              <a:t>acionante</a:t>
            </a:r>
            <a:r>
              <a:rPr lang="pt-BR" sz="1200" dirty="0" smtClean="0"/>
              <a:t>. Do ponto de vista elétrico, os reguladores eletrônicos são continuamente aperfeiçoados, melhorando sua performance e confiabilidade.</a:t>
            </a:r>
          </a:p>
          <a:p>
            <a:pPr>
              <a:buFont typeface="Times New Roman" pitchFamily="18" charset="0"/>
              <a:buNone/>
            </a:pPr>
            <a:r>
              <a:rPr lang="pt-BR" sz="1200" dirty="0" smtClean="0"/>
              <a:t>Todos os alternadores ATED tem a armadura fixa com ranhuras inclinadas, os pólos são rotativos com barras amortecedoras. Os enrolamentos são de passo encurtado à 2/3 para reduzir o conteúdo harmônico da tensão.</a:t>
            </a:r>
          </a:p>
          <a:p>
            <a:pPr>
              <a:buFont typeface="Times New Roman" pitchFamily="18" charset="0"/>
              <a:buNone/>
            </a:pPr>
            <a:r>
              <a:rPr lang="pt-BR" sz="1200" b="1" dirty="0" err="1" smtClean="0"/>
              <a:t>Caraterísticas</a:t>
            </a:r>
            <a:r>
              <a:rPr lang="pt-BR" sz="1200" dirty="0" smtClean="0"/>
              <a:t>: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Aplicações – Conteúdo Tecnológico mais elevado;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Regulação de Tensão;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Gama – Disponíveis em 50Hz e 60Hz nas versões de um ou dois mancais;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Sobrecarga;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Estrutura Mecânica Resistente;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Funcionamento em Paralelo;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Isolamento e Impregnação;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r>
              <a:rPr lang="pt-BR" sz="1100" dirty="0" smtClean="0"/>
              <a:t>Reguladores.</a:t>
            </a:r>
          </a:p>
          <a:p>
            <a:pPr>
              <a:buFont typeface="Times New Roman" pitchFamily="18" charset="0"/>
              <a:buBlip>
                <a:blip r:embed="rId6"/>
              </a:buBlip>
            </a:pPr>
            <a:endParaRPr lang="pt-BR" sz="1100" dirty="0" smtClean="0"/>
          </a:p>
        </p:txBody>
      </p:sp>
      <p:sp>
        <p:nvSpPr>
          <p:cNvPr id="11272" name="CaixaDeTexto 8"/>
          <p:cNvSpPr txBox="1">
            <a:spLocks noChangeArrowheads="1"/>
          </p:cNvSpPr>
          <p:nvPr/>
        </p:nvSpPr>
        <p:spPr bwMode="auto">
          <a:xfrm>
            <a:off x="3687763" y="6550025"/>
            <a:ext cx="20716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>
                <a:solidFill>
                  <a:schemeClr val="tx1"/>
                </a:solidFill>
                <a:latin typeface="Calibri" pitchFamily="34" charset="0"/>
              </a:rPr>
              <a:t>Fábrica de Alternadores - 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sz="4000"/>
              <a:t>Quadros de Comando</a:t>
            </a:r>
          </a:p>
        </p:txBody>
      </p:sp>
      <p:sp>
        <p:nvSpPr>
          <p:cNvPr id="12294" name="Espaço Reservado para Conteúdo 7"/>
          <p:cNvSpPr>
            <a:spLocks noGrp="1"/>
          </p:cNvSpPr>
          <p:nvPr>
            <p:ph idx="10"/>
          </p:nvPr>
        </p:nvSpPr>
        <p:spPr>
          <a:xfrm>
            <a:off x="214313" y="857250"/>
            <a:ext cx="7072312" cy="1000125"/>
          </a:xfrm>
        </p:spPr>
        <p:txBody>
          <a:bodyPr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pt-BR" smtClean="0"/>
              <a:t>A Heimer projeta e fabrica Quadros de Comando Elétricos e Unidades de Supervisão de Corrente Alternada (USCA) em parceria com empresas nacionais e internacionais, visando oferecer aos seus usuários produtos de última geração.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14283" y="2143125"/>
            <a:ext cx="7072342" cy="1071561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sz="1400" dirty="0" smtClean="0"/>
              <a:t>Os equipamentos podem ter estrutura em chapa de aço comum ou aço inox e grau de proteção IP21 a IP55 de acordo com as especificações dos clientes. Os Quadros são certificados pela ISO 9001, bem como homologados pela Anatel e têm controle por identificação de códigos de barra. A empresa destaca-se por ter sido uma das pioneiras na utilização de quadro de comando para grupos geradores.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57620" y="3214686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 Heimer fornece 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gerenciamento direto dos equipamentos com assistência técnica e coordenação de manutenção ordinárias e extraordinárias, tanto local, quanto à distância através de </a:t>
            </a:r>
            <a:r>
              <a:rPr lang="pt-BR" sz="1400" dirty="0" err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telecontrole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ou </a:t>
            </a:r>
            <a:r>
              <a:rPr lang="pt-BR" sz="1400" dirty="0" err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teleassistência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através de modem.</a:t>
            </a:r>
          </a:p>
          <a:p>
            <a:endParaRPr lang="pt-BR" dirty="0"/>
          </a:p>
        </p:txBody>
      </p:sp>
      <p:pic>
        <p:nvPicPr>
          <p:cNvPr id="10" name="Imagem 9" descr="Paineis Controlado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3929090" cy="1773306"/>
          </a:xfrm>
          <a:prstGeom prst="rect">
            <a:avLst/>
          </a:prstGeom>
        </p:spPr>
      </p:pic>
      <p:sp>
        <p:nvSpPr>
          <p:cNvPr id="12296" name="CaixaDeTexto 8"/>
          <p:cNvSpPr txBox="1">
            <a:spLocks noChangeArrowheads="1"/>
          </p:cNvSpPr>
          <p:nvPr/>
        </p:nvSpPr>
        <p:spPr bwMode="auto">
          <a:xfrm>
            <a:off x="285720" y="6215082"/>
            <a:ext cx="33575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Controles </a:t>
            </a:r>
            <a:r>
              <a:rPr lang="pt-BR" sz="2000" b="1" dirty="0" err="1">
                <a:solidFill>
                  <a:schemeClr val="tx1"/>
                </a:solidFill>
                <a:latin typeface="Calibri" pitchFamily="34" charset="0"/>
              </a:rPr>
              <a:t>Microprocessados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Imagem 7" descr="Painel de Contro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92" y="3613598"/>
            <a:ext cx="3389576" cy="23157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cs typeface="Lucida Sans Unicode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1081</Words>
  <Application>Microsoft Office PowerPoint</Application>
  <PresentationFormat>Apresentação na tela (4:3)</PresentationFormat>
  <Paragraphs>65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Swis721 BlkEx BT</vt:lpstr>
      <vt:lpstr>Arial Narrow</vt:lpstr>
      <vt:lpstr>Lucida Sans Unicode</vt:lpstr>
      <vt:lpstr>Times New Roman</vt:lpstr>
      <vt:lpstr>Franklin Gothic Heavy</vt:lpstr>
      <vt:lpstr>Estrutura padrão</vt:lpstr>
      <vt:lpstr>Apresentação do PowerPoint</vt:lpstr>
      <vt:lpstr>A Empresa</vt:lpstr>
      <vt:lpstr>História</vt:lpstr>
      <vt:lpstr>História</vt:lpstr>
      <vt:lpstr>Grupos Geradores</vt:lpstr>
      <vt:lpstr>Grupo Gerador a Gás</vt:lpstr>
      <vt:lpstr>Motores</vt:lpstr>
      <vt:lpstr>Alternadores</vt:lpstr>
      <vt:lpstr>Quadros de Comando</vt:lpstr>
      <vt:lpstr>Peças</vt:lpstr>
      <vt:lpstr>Clientes</vt:lpstr>
      <vt:lpstr>Clientes</vt:lpstr>
      <vt:lpstr>Clientes</vt:lpstr>
      <vt:lpstr>Filiais</vt:lpstr>
      <vt:lpstr>Nossa Rede de Atendimento</vt:lpstr>
      <vt:lpstr>Endereço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Yanna comercial</dc:creator>
  <cp:lastModifiedBy>Pierre</cp:lastModifiedBy>
  <cp:revision>182</cp:revision>
  <cp:lastPrinted>2012-05-18T14:35:57Z</cp:lastPrinted>
  <dcterms:created xsi:type="dcterms:W3CDTF">2006-11-24T21:23:09Z</dcterms:created>
  <dcterms:modified xsi:type="dcterms:W3CDTF">2012-05-23T12:49:33Z</dcterms:modified>
</cp:coreProperties>
</file>